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74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6E275-E209-45CB-9100-9454B75C810C}" type="datetimeFigureOut">
              <a:rPr lang="en-US" smtClean="0"/>
              <a:pPr/>
              <a:t>7/14/2015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8C0A70-6390-4B70-AF52-040D6021F5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6E275-E209-45CB-9100-9454B75C810C}" type="datetimeFigureOut">
              <a:rPr lang="en-US" smtClean="0"/>
              <a:pPr/>
              <a:t>7/14/2015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8C0A70-6390-4B70-AF52-040D6021F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6E275-E209-45CB-9100-9454B75C810C}" type="datetimeFigureOut">
              <a:rPr lang="en-US" smtClean="0"/>
              <a:pPr/>
              <a:t>7/14/2015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8C0A70-6390-4B70-AF52-040D6021F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6E275-E209-45CB-9100-9454B75C810C}" type="datetimeFigureOut">
              <a:rPr lang="en-US" smtClean="0"/>
              <a:pPr/>
              <a:t>7/14/2015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8C0A70-6390-4B70-AF52-040D6021F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6E275-E209-45CB-9100-9454B75C810C}" type="datetimeFigureOut">
              <a:rPr lang="en-US" smtClean="0"/>
              <a:pPr/>
              <a:t>7/14/2015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8C0A70-6390-4B70-AF52-040D6021F5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6E275-E209-45CB-9100-9454B75C810C}" type="datetimeFigureOut">
              <a:rPr lang="en-US" smtClean="0"/>
              <a:pPr/>
              <a:t>7/14/2015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8C0A70-6390-4B70-AF52-040D6021F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6E275-E209-45CB-9100-9454B75C810C}" type="datetimeFigureOut">
              <a:rPr lang="en-US" smtClean="0"/>
              <a:pPr/>
              <a:t>7/14/2015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8C0A70-6390-4B70-AF52-040D6021F5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6E275-E209-45CB-9100-9454B75C810C}" type="datetimeFigureOut">
              <a:rPr lang="en-US" smtClean="0"/>
              <a:pPr/>
              <a:t>7/14/2015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8C0A70-6390-4B70-AF52-040D6021F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6E275-E209-45CB-9100-9454B75C810C}" type="datetimeFigureOut">
              <a:rPr lang="en-US" smtClean="0"/>
              <a:pPr/>
              <a:t>7/14/2015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8C0A70-6390-4B70-AF52-040D6021F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96E275-E209-45CB-9100-9454B75C810C}" type="datetimeFigureOut">
              <a:rPr lang="en-US" smtClean="0"/>
              <a:pPr/>
              <a:t>7/14/2015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8C0A70-6390-4B70-AF52-040D6021F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C96E275-E209-45CB-9100-9454B75C810C}" type="datetimeFigureOut">
              <a:rPr lang="en-US" smtClean="0"/>
              <a:pPr/>
              <a:t>7/14/2015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78C0A70-6390-4B70-AF52-040D6021F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C96E275-E209-45CB-9100-9454B75C810C}" type="datetimeFigureOut">
              <a:rPr lang="en-US" smtClean="0"/>
              <a:pPr/>
              <a:t>7/14/2015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78C0A70-6390-4B70-AF52-040D6021F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7772400" cy="2346960"/>
          </a:xfrm>
        </p:spPr>
        <p:txBody>
          <a:bodyPr>
            <a:normAutofit/>
          </a:bodyPr>
          <a:lstStyle/>
          <a:p>
            <a:pPr algn="ctr"/>
            <a:r>
              <a:rPr lang="sr-Latn-CS" sz="3200" b="1" dirty="0" smtClean="0"/>
              <a:t>KAKO BRŽE DO POSLA </a:t>
            </a:r>
            <a:br>
              <a:rPr lang="sr-Latn-CS" sz="3200" b="1" dirty="0" smtClean="0"/>
            </a:br>
            <a:r>
              <a:rPr lang="sr-Latn-CS" sz="3200" b="1" dirty="0" smtClean="0"/>
              <a:t>ZA </a:t>
            </a:r>
            <a:r>
              <a:rPr lang="sr-Latn-CS" sz="3200" b="1" cap="all" dirty="0" smtClean="0"/>
              <a:t>StrukovnOG inženjerA </a:t>
            </a:r>
            <a:br>
              <a:rPr lang="sr-Latn-CS" sz="3200" b="1" cap="all" dirty="0" smtClean="0"/>
            </a:br>
            <a:r>
              <a:rPr lang="sr-Latn-CS" sz="3200" b="1" cap="all" dirty="0" smtClean="0"/>
              <a:t>ELEKTROTEHNIKE I RAČUNARSTVA</a:t>
            </a:r>
          </a:p>
          <a:p>
            <a:pPr algn="ctr"/>
            <a:r>
              <a:rPr lang="sr-Latn-RS" sz="3200" b="1" dirty="0" smtClean="0">
                <a:solidFill>
                  <a:schemeClr val="tx2">
                    <a:lumMod val="90000"/>
                  </a:schemeClr>
                </a:solidFill>
              </a:rPr>
              <a:t>Modul: Informacioni sistemi</a:t>
            </a:r>
            <a:endParaRPr lang="en-US" sz="3200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24840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/>
              <a:t>Mr Nebojša Ivković, predavač Visoke poslovno-tehničke škole strukovnih studija, Užice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57200"/>
            <a:ext cx="306658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eu_flag_tempu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762000"/>
            <a:ext cx="29718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VPTS - LOGO 200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91400" y="457200"/>
            <a:ext cx="1150937" cy="147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5638800" cy="6096000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I</a:t>
            </a:r>
            <a:r>
              <a:rPr lang="sr-Latn-RS" sz="2000" dirty="0" smtClean="0"/>
              <a:t>zrada i primena multimedijlnih sadržaja,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U</a:t>
            </a:r>
            <a:r>
              <a:rPr lang="sr-Latn-RS" sz="2000" dirty="0" smtClean="0"/>
              <a:t>potreba različitih opštih informatičkih znanja, tehnika, metoda i postupaka, kojima se teorijski i praktično ovladalo u toku studija za rad u realnom informatičkom okruženju,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I</a:t>
            </a:r>
            <a:r>
              <a:rPr lang="sr-Latn-RS" sz="2000" dirty="0" smtClean="0"/>
              <a:t>ndividualni i timski rad,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K</a:t>
            </a:r>
            <a:r>
              <a:rPr lang="sr-Latn-RS" sz="2000" dirty="0" smtClean="0"/>
              <a:t>orišćenje informatičke logike stečene u toku studiranja, kroz rešavanje problema iz različitih sfera poslovanja,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P</a:t>
            </a:r>
            <a:r>
              <a:rPr lang="sr-Latn-RS" sz="2000" dirty="0" smtClean="0"/>
              <a:t>ovezivanje znanja iz više oblasti u cilju multidisciplinarnog pristupa u rešavanju određenih klasa informatičkih zadataka.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14400" y="0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2800" b="0" i="1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Kompetencije</a:t>
            </a:r>
            <a:endParaRPr kumimoji="0" lang="en-US" sz="2800" b="0" i="1" u="none" strike="noStrike" kern="1200" cap="none" spc="-100" normalizeH="0" baseline="0" noProof="0" dirty="0">
              <a:ln>
                <a:noFill/>
              </a:ln>
              <a:solidFill>
                <a:schemeClr val="tx2">
                  <a:lumMod val="9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218" name="Picture 2" descr="D:\dragana\d\softver_kompjuter_2801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609600"/>
            <a:ext cx="2857500" cy="2143125"/>
          </a:xfrm>
          <a:prstGeom prst="rect">
            <a:avLst/>
          </a:prstGeom>
          <a:noFill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105400"/>
            <a:ext cx="2895600" cy="1582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791200" cy="4572000"/>
          </a:xfrm>
        </p:spPr>
        <p:txBody>
          <a:bodyPr>
            <a:normAutofit fontScale="92500" lnSpcReduction="20000"/>
          </a:bodyPr>
          <a:lstStyle/>
          <a:p>
            <a:r>
              <a:rPr lang="sr-Latn-RS" dirty="0" smtClean="0"/>
              <a:t>Osnovna svrha studijskog modula Informacioni sistemi jeste obrazovanje  inženjera za razumevanje svih poslova oko projektovanja i održavanja računarskih sistema i računarskih mreža. Poslovi koje će studenti znati da rade su programer poslovnih aplikacija, administrator i organizator baza podataka, projektant, programer i administrator informacionih sistema.</a:t>
            </a:r>
            <a:endParaRPr lang="en-US" dirty="0"/>
          </a:p>
        </p:txBody>
      </p:sp>
      <p:pic>
        <p:nvPicPr>
          <p:cNvPr id="5" name="Picture 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381000"/>
            <a:ext cx="2514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5562600" cy="6248400"/>
          </a:xfrm>
        </p:spPr>
        <p:txBody>
          <a:bodyPr>
            <a:normAutofit fontScale="92500" lnSpcReduction="20000"/>
          </a:bodyPr>
          <a:lstStyle/>
          <a:p>
            <a:r>
              <a:rPr lang="sr-Latn-RS" dirty="0" smtClean="0"/>
              <a:t>Pored toga, svrha modula je i sticanje znanja za korišćenje hardvera i softvera iz oblasti multimedijalnih tehnologija sa posebnim akcentom na aplikacije zasnovane na Web platformi u cilju integracije klasičnih i modernih medija.</a:t>
            </a:r>
          </a:p>
          <a:p>
            <a:r>
              <a:rPr lang="sr-Latn-RS" dirty="0" smtClean="0"/>
              <a:t>Koncept ovog modula objedinjuje znanja iz preduzetništva, marketinga i trgovine, finansija i bankarstva, sa znanjima iz softverskog inženjeringa, računarskih mreža i baza podataka, čime se više dosadašnjih uloga u preduzećima spaja u jednu.</a:t>
            </a:r>
            <a:endParaRPr lang="en-US" dirty="0"/>
          </a:p>
        </p:txBody>
      </p:sp>
      <p:pic>
        <p:nvPicPr>
          <p:cNvPr id="2051" name="Picture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457199"/>
            <a:ext cx="2643383" cy="185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5562600" cy="5867400"/>
          </a:xfrm>
        </p:spPr>
        <p:txBody>
          <a:bodyPr>
            <a:normAutofit/>
          </a:bodyPr>
          <a:lstStyle/>
          <a:p>
            <a:r>
              <a:rPr lang="sr-Latn-RS" sz="2800" dirty="0" smtClean="0"/>
              <a:t>Pored sticanja znanja iz domena prvog nivoa profesionalne informatičke kompetentnosti, studijski modul Informacioni sistemi treba da obezbedi kvalitetnu osnovu za dalje usavršavanje kroz specijalističke studije na Visoko poslovno-tehničkoj školi, ali i na drugim obrazovnim institucijama koje školuju kadrove iz oblasti informacionih sistema.</a:t>
            </a:r>
            <a:endParaRPr lang="en-US" sz="2800" dirty="0"/>
          </a:p>
        </p:txBody>
      </p:sp>
      <p:pic>
        <p:nvPicPr>
          <p:cNvPr id="3075" name="Picture 5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76962" y="457200"/>
            <a:ext cx="289698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6172200" cy="6096000"/>
          </a:xfrm>
        </p:spPr>
        <p:txBody>
          <a:bodyPr>
            <a:normAutofit fontScale="77500" lnSpcReduction="20000"/>
          </a:bodyPr>
          <a:lstStyle/>
          <a:p>
            <a:pPr marL="342900" indent="0">
              <a:buNone/>
            </a:pPr>
            <a:r>
              <a:rPr lang="sr-Latn-RS" dirty="0" smtClean="0"/>
              <a:t>Osim osnovnih znanja iz matematike i elektrotehnike, studenti su osposobljeni za</a:t>
            </a:r>
          </a:p>
          <a:p>
            <a:pPr marL="342900" indent="0">
              <a:buNone/>
            </a:pPr>
            <a:r>
              <a:rPr lang="sr-Latn-RS" dirty="0" smtClean="0"/>
              <a:t> rad iz područja: </a:t>
            </a:r>
          </a:p>
          <a:p>
            <a:pPr marL="342900" indent="0">
              <a:buNone/>
            </a:pPr>
            <a:endParaRPr lang="sr-Latn-RS" dirty="0" smtClean="0"/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programiranja, 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baza podataka, 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informacionih sistema, 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operativnih sistema, 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alata za grafički dizanj, 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komunikacionih i računarskih mreža, inteligentnih sistema, 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softverskog inženjerstva, 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računarskog projektovanja, 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multimedijalnih tehnologija,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informaciono-upravljačkih sistema,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internet tehnologija i matematičkog modeliranja.</a:t>
            </a:r>
            <a:endParaRPr lang="en-US" dirty="0"/>
          </a:p>
        </p:txBody>
      </p:sp>
      <p:pic>
        <p:nvPicPr>
          <p:cNvPr id="4098" name="Picture 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17782" y="685800"/>
            <a:ext cx="258959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5334000" cy="5867400"/>
          </a:xfrm>
        </p:spPr>
        <p:txBody>
          <a:bodyPr vert="horz">
            <a:normAutofit/>
          </a:bodyPr>
          <a:lstStyle/>
          <a:p>
            <a:r>
              <a:rPr lang="sr-Latn-RS" sz="2400" dirty="0" smtClean="0"/>
              <a:t>Integrisana znanja poslovne ekonomije i informaciono-komunikacionih tehnologija čine ga osposobljenim i za ostale složenije poslove u poslovnim sistemima u javnom sektoru. Dosadašnja iskustva pokazuju da se najbolji poslovni rezultat postiže integracijom znanja i veština stiče iz poslovne ekonomije i znanja i veština u kreiranju, eksploataciji i unapređenju poslovno-informacionih i komunikacionih tehnologija</a:t>
            </a:r>
            <a:endParaRPr lang="en-US" sz="2400" dirty="0" smtClean="0"/>
          </a:p>
        </p:txBody>
      </p:sp>
      <p:pic>
        <p:nvPicPr>
          <p:cNvPr id="5126" name="Picture 6" descr="D:\dragana\d\hqdefaul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609600"/>
            <a:ext cx="30480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5029200" cy="4572000"/>
          </a:xfrm>
        </p:spPr>
        <p:txBody>
          <a:bodyPr vert="horz">
            <a:normAutofit/>
          </a:bodyPr>
          <a:lstStyle/>
          <a:p>
            <a:r>
              <a:rPr lang="sr-Latn-RS" sz="2800" dirty="0" smtClean="0"/>
              <a:t>Cilj ovog studijskog modula je podizanje informatičke osposobljenosti društva kroz formiranje informatičkih kadrova sa visokim nivoom aplikativnih IT znanja.</a:t>
            </a:r>
            <a:endParaRPr lang="en-US" sz="2800" dirty="0" smtClean="0"/>
          </a:p>
        </p:txBody>
      </p:sp>
      <p:pic>
        <p:nvPicPr>
          <p:cNvPr id="6146" name="Picture 2" descr="D:\dragana\d\about-u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295400"/>
            <a:ext cx="2950197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914400"/>
          </a:xfrm>
        </p:spPr>
        <p:txBody>
          <a:bodyPr/>
          <a:lstStyle/>
          <a:p>
            <a:r>
              <a:rPr lang="sr-Latn-RS" dirty="0" smtClean="0">
                <a:solidFill>
                  <a:schemeClr val="tx2">
                    <a:lumMod val="90000"/>
                  </a:schemeClr>
                </a:solidFill>
              </a:rPr>
              <a:t>Kompetencije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5867400" cy="5105400"/>
          </a:xfrm>
        </p:spPr>
        <p:txBody>
          <a:bodyPr>
            <a:normAutofit fontScale="77500" lnSpcReduction="20000"/>
          </a:bodyPr>
          <a:lstStyle/>
          <a:p>
            <a:r>
              <a:rPr lang="sr-Latn-RS" dirty="0" smtClean="0"/>
              <a:t>Savladavanjem programskog modula Informacioni sistemi, student stiče sledeće specifične sposobnosti i kompetencije: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konfigurisanje, korišćenje i održavanje personalnih računara,</a:t>
            </a:r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korišćenje odgovarajućih programskih alata,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</a:t>
            </a:r>
            <a:r>
              <a:rPr lang="sr-Latn-RS" dirty="0" smtClean="0"/>
              <a:t>rogramiranje u proceduralnom i logičkom (neproceduralnom), strukturiranom i objektno-orijentisanom programskom okruženju,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</a:t>
            </a:r>
            <a:r>
              <a:rPr lang="sr-Latn-RS" dirty="0" smtClean="0"/>
              <a:t>azumevanje principa, izrada i održavanje manjih baza podataka,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</a:t>
            </a:r>
            <a:r>
              <a:rPr lang="sr-Latn-RS" dirty="0" smtClean="0"/>
              <a:t>izajniranje i održavanje internet prezentacija,</a:t>
            </a:r>
          </a:p>
          <a:p>
            <a:pPr>
              <a:buFont typeface="Arial" pitchFamily="34" charset="0"/>
              <a:buChar char="•"/>
            </a:pPr>
            <a:endParaRPr lang="sr-Latn-RS" dirty="0" smtClean="0"/>
          </a:p>
        </p:txBody>
      </p:sp>
      <p:pic>
        <p:nvPicPr>
          <p:cNvPr id="7170" name="Picture 2" descr="D:\dragana\d\information-systems-393x35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1143000"/>
            <a:ext cx="2909099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914400"/>
          </a:xfrm>
        </p:spPr>
        <p:txBody>
          <a:bodyPr/>
          <a:lstStyle/>
          <a:p>
            <a:pPr algn="r"/>
            <a:r>
              <a:rPr lang="sr-Latn-RS" sz="2800" i="1" dirty="0" smtClean="0">
                <a:solidFill>
                  <a:schemeClr val="tx2">
                    <a:lumMod val="90000"/>
                  </a:schemeClr>
                </a:solidFill>
              </a:rPr>
              <a:t>Kompetencije</a:t>
            </a:r>
            <a:endParaRPr lang="en-US" sz="2800" i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382000" cy="4648200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R</a:t>
            </a:r>
            <a:r>
              <a:rPr lang="sr-Latn-RS" sz="2400" dirty="0" smtClean="0"/>
              <a:t>azumevanje funkcionisanja i primena računarskih mreža,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R</a:t>
            </a:r>
            <a:r>
              <a:rPr lang="sr-Latn-RS" sz="2400" dirty="0" smtClean="0"/>
              <a:t>azumevanje funkcionisanja, instalacija i rad sa operativnim sistemima,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O</a:t>
            </a:r>
            <a:r>
              <a:rPr lang="sr-Latn-RS" sz="2400" dirty="0" smtClean="0"/>
              <a:t>blici i primene elektronskog poslovanja,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R</a:t>
            </a:r>
            <a:r>
              <a:rPr lang="sr-Latn-RS" sz="2400" dirty="0" smtClean="0"/>
              <a:t>azumevanje dostignuća veštačke inteligencije i korišćenje ekspertnih sitema,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R</a:t>
            </a:r>
            <a:r>
              <a:rPr lang="sr-Latn-RS" sz="2400" dirty="0" smtClean="0"/>
              <a:t>azumevanje i primena sigurnosnih mera za zaštitu računarskih sistema,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I</a:t>
            </a:r>
            <a:r>
              <a:rPr lang="sr-Latn-RS" sz="2400" dirty="0" smtClean="0"/>
              <a:t>zrada i primena multimedijlnih sadržaja,</a:t>
            </a:r>
          </a:p>
        </p:txBody>
      </p:sp>
      <p:pic>
        <p:nvPicPr>
          <p:cNvPr id="8194" name="Picture 2" descr="D:\dragana\d\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4648199"/>
            <a:ext cx="3657600" cy="21069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157</TotalTime>
  <Words>509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Kompetencije</vt:lpstr>
      <vt:lpstr>Kompetencije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Montaza</dc:creator>
  <cp:lastModifiedBy>Pedja</cp:lastModifiedBy>
  <cp:revision>19</cp:revision>
  <dcterms:created xsi:type="dcterms:W3CDTF">2015-07-14T09:10:42Z</dcterms:created>
  <dcterms:modified xsi:type="dcterms:W3CDTF">2015-07-14T12:08:53Z</dcterms:modified>
</cp:coreProperties>
</file>